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7" r:id="rId8"/>
    <p:sldId id="268" r:id="rId9"/>
    <p:sldId id="261" r:id="rId10"/>
    <p:sldId id="262" r:id="rId11"/>
    <p:sldId id="263" r:id="rId12"/>
    <p:sldId id="264" r:id="rId13"/>
    <p:sldId id="265" r:id="rId14"/>
  </p:sldIdLst>
  <p:sldSz cx="18288000" cy="10287000"/>
  <p:notesSz cx="6858000" cy="9144000"/>
  <p:embeddedFontLst>
    <p:embeddedFont>
      <p:font typeface="TDTD평고딕" panose="020B0600000101010101" charset="-127"/>
      <p:regular r:id="rId15"/>
    </p:embeddedFont>
    <p:embeddedFont>
      <p:font typeface="윤고딕" panose="020B0600000101010101" charset="-127"/>
      <p:regular r:id="rId16"/>
    </p:embeddedFont>
    <p:embeddedFont>
      <p:font typeface="윤고딕 Bold" panose="020B0600000101010101" charset="-127"/>
      <p:regular r:id="rId17"/>
    </p:embeddedFont>
    <p:embeddedFont>
      <p:font typeface="윤고딕 Semi-Bold" panose="020B0600000101010101" charset="-127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Lato Bold" panose="020F0502020204030203" charset="0"/>
      <p:regular r:id="rId27"/>
    </p:embeddedFont>
    <p:embeddedFont>
      <p:font typeface="Lato Heavy" panose="020B0600000101010101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-1572" y="-2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6087317" y="2877171"/>
            <a:ext cx="6113367" cy="688646"/>
            <a:chOff x="0" y="0"/>
            <a:chExt cx="1671873" cy="1883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671873" cy="188330"/>
            </a:xfrm>
            <a:custGeom>
              <a:avLst/>
              <a:gdLst/>
              <a:ahLst/>
              <a:cxnLst/>
              <a:rect l="l" t="t" r="r" b="b"/>
              <a:pathLst>
                <a:path w="1671873" h="18833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37674"/>
                  </a:lnTo>
                  <a:cubicBezTo>
                    <a:pt x="1671873" y="165650"/>
                    <a:pt x="1649194" y="188330"/>
                    <a:pt x="1621218" y="188330"/>
                  </a:cubicBezTo>
                  <a:lnTo>
                    <a:pt x="50656" y="188330"/>
                  </a:lnTo>
                  <a:cubicBezTo>
                    <a:pt x="22679" y="188330"/>
                    <a:pt x="0" y="165650"/>
                    <a:pt x="0" y="137674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FE5B8"/>
            </a:solidFill>
            <a:ln w="3810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671873" cy="2264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3769227" y="3851567"/>
            <a:ext cx="10749547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ko-KR" altLang="en-US" sz="9000" spc="-179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스토리보드</a:t>
            </a:r>
            <a:endParaRPr lang="en-US" sz="9000" spc="-179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2" name="Group 12"/>
          <p:cNvGrpSpPr/>
          <p:nvPr/>
        </p:nvGrpSpPr>
        <p:grpSpPr>
          <a:xfrm rot="5400000">
            <a:off x="8392616" y="1620478"/>
            <a:ext cx="1502767" cy="8945812"/>
            <a:chOff x="0" y="0"/>
            <a:chExt cx="419236" cy="2495666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19236" cy="2495666"/>
            </a:xfrm>
            <a:custGeom>
              <a:avLst/>
              <a:gdLst/>
              <a:ahLst/>
              <a:cxnLst/>
              <a:rect l="l" t="t" r="r" b="b"/>
              <a:pathLst>
                <a:path w="419236" h="2495666">
                  <a:moveTo>
                    <a:pt x="10304" y="0"/>
                  </a:moveTo>
                  <a:lnTo>
                    <a:pt x="408932" y="0"/>
                  </a:lnTo>
                  <a:cubicBezTo>
                    <a:pt x="411665" y="0"/>
                    <a:pt x="414286" y="1086"/>
                    <a:pt x="416218" y="3018"/>
                  </a:cubicBezTo>
                  <a:cubicBezTo>
                    <a:pt x="418150" y="4950"/>
                    <a:pt x="419236" y="7571"/>
                    <a:pt x="419236" y="10304"/>
                  </a:cubicBezTo>
                  <a:lnTo>
                    <a:pt x="419236" y="2485363"/>
                  </a:lnTo>
                  <a:cubicBezTo>
                    <a:pt x="419236" y="2488096"/>
                    <a:pt x="418150" y="2490716"/>
                    <a:pt x="416218" y="2492649"/>
                  </a:cubicBezTo>
                  <a:cubicBezTo>
                    <a:pt x="414286" y="2494581"/>
                    <a:pt x="411665" y="2495666"/>
                    <a:pt x="408932" y="2495666"/>
                  </a:cubicBezTo>
                  <a:lnTo>
                    <a:pt x="10304" y="2495666"/>
                  </a:lnTo>
                  <a:cubicBezTo>
                    <a:pt x="7571" y="2495666"/>
                    <a:pt x="4950" y="2494581"/>
                    <a:pt x="3018" y="2492649"/>
                  </a:cubicBezTo>
                  <a:cubicBezTo>
                    <a:pt x="1086" y="2490716"/>
                    <a:pt x="0" y="2488096"/>
                    <a:pt x="0" y="2485363"/>
                  </a:cubicBezTo>
                  <a:lnTo>
                    <a:pt x="0" y="10304"/>
                  </a:lnTo>
                  <a:cubicBezTo>
                    <a:pt x="0" y="7571"/>
                    <a:pt x="1086" y="4950"/>
                    <a:pt x="3018" y="3018"/>
                  </a:cubicBezTo>
                  <a:cubicBezTo>
                    <a:pt x="4950" y="1086"/>
                    <a:pt x="7571" y="0"/>
                    <a:pt x="10304" y="0"/>
                  </a:cubicBezTo>
                  <a:close/>
                </a:path>
              </a:pathLst>
            </a:custGeom>
            <a:solidFill>
              <a:srgbClr val="FFFFFF"/>
            </a:solidFill>
            <a:ln w="47625" cap="sq">
              <a:solidFill>
                <a:srgbClr val="000000"/>
              </a:solidFill>
              <a:prstDash val="dash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28575"/>
              <a:ext cx="419236" cy="2524241"/>
            </a:xfrm>
            <a:prstGeom prst="rect">
              <a:avLst/>
            </a:prstGeom>
          </p:spPr>
          <p:txBody>
            <a:bodyPr lIns="50148" tIns="50148" rIns="50148" bIns="50148" rtlCol="0" anchor="ctr"/>
            <a:lstStyle/>
            <a:p>
              <a:pPr marL="0" lvl="0" indent="0" algn="ctr">
                <a:lnSpc>
                  <a:spcPts val="161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534352" y="5398059"/>
            <a:ext cx="7219297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spc="-17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프레젠테이션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694230" y="3035756"/>
            <a:ext cx="4899540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73"/>
              </a:lnSpc>
              <a:spcBef>
                <a:spcPct val="0"/>
              </a:spcBef>
            </a:pPr>
            <a:r>
              <a:rPr lang="en-US" sz="2478" b="1" spc="-4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SIMPLE PRESENTATION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851791" y="8112125"/>
            <a:ext cx="6584417" cy="413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ko-KR" altLang="en-US" sz="2499" spc="-49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김홍섭</a:t>
            </a:r>
            <a:r>
              <a:rPr lang="ko-KR" altLang="en-US" sz="2499" spc="-4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ko-KR" altLang="en-US" sz="2499" spc="-49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임새롬</a:t>
            </a:r>
            <a:r>
              <a:rPr lang="ko-KR" altLang="en-US" sz="2499" spc="-4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장지원</a:t>
            </a:r>
            <a:endParaRPr lang="en-US" sz="2499" spc="-49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885350" y="7089888"/>
            <a:ext cx="8517301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누구나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빠르게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만들고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,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쉽게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활용하는</a:t>
            </a:r>
            <a:r>
              <a:rPr lang="en-US" sz="2400" spc="-48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sz="2400" spc="-48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프레젠테이션</a:t>
            </a:r>
            <a:endParaRPr lang="en-US" sz="2400" spc="-48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19" name="Freeform 19"/>
          <p:cNvSpPr/>
          <p:nvPr/>
        </p:nvSpPr>
        <p:spPr>
          <a:xfrm rot="-886511">
            <a:off x="13048058" y="6441390"/>
            <a:ext cx="471414" cy="825232"/>
          </a:xfrm>
          <a:custGeom>
            <a:avLst/>
            <a:gdLst/>
            <a:ahLst/>
            <a:cxnLst/>
            <a:rect l="l" t="t" r="r" b="b"/>
            <a:pathLst>
              <a:path w="471414" h="825232">
                <a:moveTo>
                  <a:pt x="0" y="0"/>
                </a:moveTo>
                <a:lnTo>
                  <a:pt x="471414" y="0"/>
                </a:lnTo>
                <a:lnTo>
                  <a:pt x="471414" y="825232"/>
                </a:lnTo>
                <a:lnTo>
                  <a:pt x="0" y="8252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키워드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pSp>
        <p:nvGrpSpPr>
          <p:cNvPr id="10" name="Group 10"/>
          <p:cNvGrpSpPr/>
          <p:nvPr/>
        </p:nvGrpSpPr>
        <p:grpSpPr>
          <a:xfrm>
            <a:off x="7291596" y="4443645"/>
            <a:ext cx="3704808" cy="4057650"/>
            <a:chOff x="0" y="0"/>
            <a:chExt cx="1013185" cy="110967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13185" cy="1109679"/>
            </a:xfrm>
            <a:custGeom>
              <a:avLst/>
              <a:gdLst/>
              <a:ahLst/>
              <a:cxnLst/>
              <a:rect l="l" t="t" r="r" b="b"/>
              <a:pathLst>
                <a:path w="1013185" h="1109679">
                  <a:moveTo>
                    <a:pt x="41794" y="0"/>
                  </a:moveTo>
                  <a:lnTo>
                    <a:pt x="971391" y="0"/>
                  </a:lnTo>
                  <a:cubicBezTo>
                    <a:pt x="994473" y="0"/>
                    <a:pt x="1013185" y="18712"/>
                    <a:pt x="1013185" y="41794"/>
                  </a:cubicBezTo>
                  <a:lnTo>
                    <a:pt x="1013185" y="1067885"/>
                  </a:lnTo>
                  <a:cubicBezTo>
                    <a:pt x="1013185" y="1090968"/>
                    <a:pt x="994473" y="1109679"/>
                    <a:pt x="971391" y="1109679"/>
                  </a:cubicBezTo>
                  <a:lnTo>
                    <a:pt x="41794" y="1109679"/>
                  </a:lnTo>
                  <a:cubicBezTo>
                    <a:pt x="18712" y="1109679"/>
                    <a:pt x="0" y="1090968"/>
                    <a:pt x="0" y="1067885"/>
                  </a:cubicBezTo>
                  <a:lnTo>
                    <a:pt x="0" y="41794"/>
                  </a:lnTo>
                  <a:cubicBezTo>
                    <a:pt x="0" y="18712"/>
                    <a:pt x="18712" y="0"/>
                    <a:pt x="41794" y="0"/>
                  </a:cubicBezTo>
                  <a:close/>
                </a:path>
              </a:pathLst>
            </a:custGeom>
            <a:solidFill>
              <a:srgbClr val="FFE5B8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13185" cy="11477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538496" y="4443645"/>
            <a:ext cx="5305008" cy="1718553"/>
            <a:chOff x="0" y="0"/>
            <a:chExt cx="1450805" cy="46998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444079" y="4443645"/>
            <a:ext cx="5305008" cy="1718553"/>
            <a:chOff x="0" y="0"/>
            <a:chExt cx="1450805" cy="469987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538496" y="6782742"/>
            <a:ext cx="5305008" cy="1718553"/>
            <a:chOff x="0" y="0"/>
            <a:chExt cx="1450805" cy="46998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444079" y="6782742"/>
            <a:ext cx="5305008" cy="1718553"/>
            <a:chOff x="0" y="0"/>
            <a:chExt cx="1450805" cy="469987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450805" cy="469987"/>
            </a:xfrm>
            <a:custGeom>
              <a:avLst/>
              <a:gdLst/>
              <a:ahLst/>
              <a:cxnLst/>
              <a:rect l="l" t="t" r="r" b="b"/>
              <a:pathLst>
                <a:path w="1450805" h="469987">
                  <a:moveTo>
                    <a:pt x="29187" y="0"/>
                  </a:moveTo>
                  <a:lnTo>
                    <a:pt x="1421617" y="0"/>
                  </a:lnTo>
                  <a:cubicBezTo>
                    <a:pt x="1437737" y="0"/>
                    <a:pt x="1450805" y="13068"/>
                    <a:pt x="1450805" y="29187"/>
                  </a:cubicBezTo>
                  <a:lnTo>
                    <a:pt x="1450805" y="440800"/>
                  </a:lnTo>
                  <a:cubicBezTo>
                    <a:pt x="1450805" y="456919"/>
                    <a:pt x="1437737" y="469987"/>
                    <a:pt x="1421617" y="469987"/>
                  </a:cubicBezTo>
                  <a:lnTo>
                    <a:pt x="29187" y="469987"/>
                  </a:lnTo>
                  <a:cubicBezTo>
                    <a:pt x="21446" y="469987"/>
                    <a:pt x="14022" y="466912"/>
                    <a:pt x="8549" y="461438"/>
                  </a:cubicBezTo>
                  <a:cubicBezTo>
                    <a:pt x="3075" y="455965"/>
                    <a:pt x="0" y="448541"/>
                    <a:pt x="0" y="440800"/>
                  </a:cubicBezTo>
                  <a:lnTo>
                    <a:pt x="0" y="29187"/>
                  </a:lnTo>
                  <a:cubicBezTo>
                    <a:pt x="0" y="13068"/>
                    <a:pt x="13068" y="0"/>
                    <a:pt x="29187" y="0"/>
                  </a:cubicBezTo>
                  <a:close/>
                </a:path>
              </a:pathLst>
            </a:custGeom>
            <a:solidFill>
              <a:srgbClr val="FEF9DC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450805" cy="5080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7507496" y="6899772"/>
            <a:ext cx="3273008" cy="1108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프로젝트가 달성하고자 하는</a:t>
            </a:r>
          </a:p>
          <a:p>
            <a:pPr marL="0" lvl="0" indent="0" algn="ctr">
              <a:lnSpc>
                <a:spcPts val="2940"/>
              </a:lnSpc>
            </a:pPr>
            <a:r>
              <a:rPr lang="en-US" sz="2100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구체적이고</a:t>
            </a:r>
            <a:r>
              <a:rPr lang="en-US" sz="2100" u="none" strike="noStrike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명확한 방향을</a:t>
            </a:r>
          </a:p>
          <a:p>
            <a:pPr marL="0" lvl="0" indent="0" algn="ctr">
              <a:lnSpc>
                <a:spcPts val="2940"/>
              </a:lnSpc>
            </a:pPr>
            <a:r>
              <a:rPr lang="en-US" sz="2100" u="none" strike="noStrike" spc="-63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정하는 단계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7291596" y="6114573"/>
            <a:ext cx="3704808" cy="405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3"/>
              </a:lnSpc>
              <a:spcBef>
                <a:spcPct val="0"/>
              </a:spcBef>
            </a:pPr>
            <a:r>
              <a:rPr lang="en-US" sz="240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목표 설정</a:t>
            </a:r>
          </a:p>
        </p:txBody>
      </p:sp>
      <p:sp>
        <p:nvSpPr>
          <p:cNvPr id="27" name="Freeform 27"/>
          <p:cNvSpPr/>
          <p:nvPr/>
        </p:nvSpPr>
        <p:spPr>
          <a:xfrm>
            <a:off x="8745439" y="4891048"/>
            <a:ext cx="1043860" cy="1071125"/>
          </a:xfrm>
          <a:custGeom>
            <a:avLst/>
            <a:gdLst/>
            <a:ahLst/>
            <a:cxnLst/>
            <a:rect l="l" t="t" r="r" b="b"/>
            <a:pathLst>
              <a:path w="1043860" h="1071125">
                <a:moveTo>
                  <a:pt x="0" y="0"/>
                </a:moveTo>
                <a:lnTo>
                  <a:pt x="1043861" y="0"/>
                </a:lnTo>
                <a:lnTo>
                  <a:pt x="1043861" y="1071125"/>
                </a:lnTo>
                <a:lnTo>
                  <a:pt x="0" y="10711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1821598" y="4666402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1727181" y="4666402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821598" y="7005499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727181" y="7005499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677239" y="4667673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전략 수립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582822" y="4667673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실행 계획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77239" y="7006770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자원 관리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582822" y="7006770"/>
            <a:ext cx="3818558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성과 평가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2677239" y="5224431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목표를 효과적으로 달성하기 위해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실행할 계획과 방법을 체계적으로 설계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2582822" y="5224431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수립한 전략을 바탕으로 구체적인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작업 일정과 과업을 계획하고 실행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2677239" y="7563528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진행에 필요한 모든 자원을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효율적으로 배분하고 관리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2582822" y="7563528"/>
            <a:ext cx="3818558" cy="656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프로젝트 결과를 분석하고 평가하여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 spc="-56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성공 여부를 판단하며, 개선점을 도출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그래프가 있는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9309" y="3428932"/>
            <a:ext cx="6784610" cy="6319988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9173953" y="4999850"/>
            <a:ext cx="7331494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그래프가 있는 페이지는 복잡한 데이터를 시각적으로 정리해 정보를 쉽고 명확하게 전달하는 역할을 합니다. 수치나 변화, 비교 등을 한눈에 보여줄 수 있어 청중의 이해를 도와주고, 발표의 신뢰도를 높이는 데 효과적입니다. 특히 막대그래프, 원형그래프, 선그래프 등은 핵심 수치를 강조하고 흐름을 설명하는 데 적합하며, 내용을 간결하게 요약할 때 유용하게 활용됩니다.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73953" y="4156059"/>
            <a:ext cx="7113687" cy="5003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그래프를 통한 명확한 전달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핵심정리 페이지</a:t>
            </a: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390650" y="4391263"/>
            <a:ext cx="777435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핵심 요약과 실행 방향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4391263"/>
            <a:ext cx="777435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문제 인식과 해결책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892281" y="5337717"/>
            <a:ext cx="6771089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핵심 요약은 프레젠테이션 전체 내용을 짧은 문장과 키워드 중심으로 정리하여 청중이 중요한 내용을 빠르게 되짚을 수 있도록 돕는 부분입니다. 이를 바탕으로 실행 포인트에서는 정리된 내용을 기반으로 다음에 취해야 할 행동이나 결정할 사항을 제시하여 단순한 요약에 그치지 않고 현실적인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실천 방향까지 이끌어냅니다.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645631" y="5337717"/>
            <a:ext cx="6771089" cy="2602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문제</a:t>
            </a: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인식은 발표 주제와 관련된 핵심 문제, 고민, 이슈를 간단하게 요약하여 청중에게 공감대를 형성하고 문제의 본질을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되짚어보는 역할을 합니다. 이어서 해결 방향에서는 제기된 문제에 대한 핵심 해결 방안이나 제안된 전략을 명확하게 정리해 변화의 가능성을 제시하며 발표의 흐름을 자연스럽게</a:t>
            </a:r>
          </a:p>
          <a:p>
            <a:pPr marL="0" lvl="0" indent="0" algn="ctr">
              <a:lnSpc>
                <a:spcPts val="3519"/>
              </a:lnSpc>
              <a:spcBef>
                <a:spcPct val="0"/>
              </a:spcBef>
            </a:pPr>
            <a:r>
              <a:rPr lang="en-US" sz="2199" u="none" strike="noStrike" spc="-65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마무리합니다.</a:t>
            </a:r>
          </a:p>
        </p:txBody>
      </p:sp>
      <p:sp>
        <p:nvSpPr>
          <p:cNvPr id="14" name="AutoShape 14"/>
          <p:cNvSpPr/>
          <p:nvPr/>
        </p:nvSpPr>
        <p:spPr>
          <a:xfrm>
            <a:off x="9129713" y="4191804"/>
            <a:ext cx="0" cy="4110699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5628813" y="4494524"/>
            <a:ext cx="7030373" cy="1164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244"/>
              </a:lnSpc>
              <a:spcBef>
                <a:spcPct val="0"/>
              </a:spcBef>
            </a:pPr>
            <a:r>
              <a:rPr lang="en-US" sz="6603" spc="-132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감사합니다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70163" y="6918701"/>
            <a:ext cx="7865781" cy="1163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+123-456-7890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hello@reallygreatsite.com</a:t>
            </a:r>
          </a:p>
          <a:p>
            <a:pPr marL="0" lvl="0" indent="0" algn="l"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www.reallygreatsite.com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70163" y="8272521"/>
            <a:ext cx="8517301" cy="446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-49">
                <a:solidFill>
                  <a:srgbClr val="000000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작성자 : 이수진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2180033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목차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764990" y="4072181"/>
            <a:ext cx="6113367" cy="762000"/>
            <a:chOff x="0" y="0"/>
            <a:chExt cx="1671873" cy="20839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764990" y="5424731"/>
            <a:ext cx="6113367" cy="762000"/>
            <a:chOff x="0" y="0"/>
            <a:chExt cx="1671873" cy="20839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116998" y="420743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116998" y="555998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295202" y="42087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프로토타입</a:t>
            </a:r>
            <a:r>
              <a:rPr lang="en-US" altLang="ko-KR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_</a:t>
            </a: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헤더고정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295202" y="556125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스크린리스트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9409644" y="4072181"/>
            <a:ext cx="6113367" cy="762000"/>
            <a:chOff x="0" y="0"/>
            <a:chExt cx="1671873" cy="20839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409644" y="5424731"/>
            <a:ext cx="6113367" cy="762000"/>
            <a:chOff x="0" y="0"/>
            <a:chExt cx="1671873" cy="20839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9761652" y="420743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02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761652" y="555998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939856" y="42087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메뉴구조</a:t>
            </a:r>
            <a:endParaRPr lang="en-US" sz="2500" spc="-50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0939856" y="556125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process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2764990" y="6777281"/>
            <a:ext cx="6113367" cy="762000"/>
            <a:chOff x="0" y="0"/>
            <a:chExt cx="1671873" cy="20839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3116998" y="6912536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 dirty="0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05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4295202" y="69138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flowchart</a:t>
            </a:r>
          </a:p>
        </p:txBody>
      </p:sp>
      <p:grpSp>
        <p:nvGrpSpPr>
          <p:cNvPr id="34" name="Group 34"/>
          <p:cNvGrpSpPr/>
          <p:nvPr/>
        </p:nvGrpSpPr>
        <p:grpSpPr>
          <a:xfrm>
            <a:off x="9409644" y="6777281"/>
            <a:ext cx="6113367" cy="762000"/>
            <a:chOff x="0" y="0"/>
            <a:chExt cx="1671873" cy="20839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6" name="TextBox 36"/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37" name="TextBox 37"/>
          <p:cNvSpPr txBox="1"/>
          <p:nvPr/>
        </p:nvSpPr>
        <p:spPr>
          <a:xfrm>
            <a:off x="9761652" y="6912536"/>
            <a:ext cx="924278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06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939856" y="6913807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grpSp>
        <p:nvGrpSpPr>
          <p:cNvPr id="39" name="Group 29">
            <a:extLst>
              <a:ext uri="{FF2B5EF4-FFF2-40B4-BE49-F238E27FC236}">
                <a16:creationId xmlns:a16="http://schemas.microsoft.com/office/drawing/2014/main" id="{7D5DC6F6-358F-42B0-8F72-E1CE170D8ADE}"/>
              </a:ext>
            </a:extLst>
          </p:cNvPr>
          <p:cNvGrpSpPr/>
          <p:nvPr/>
        </p:nvGrpSpPr>
        <p:grpSpPr>
          <a:xfrm>
            <a:off x="2764990" y="7949401"/>
            <a:ext cx="6113367" cy="762000"/>
            <a:chOff x="0" y="0"/>
            <a:chExt cx="1671873" cy="208390"/>
          </a:xfrm>
        </p:grpSpPr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BED7516C-E2F0-4807-B057-10628320C49B}"/>
                </a:ext>
              </a:extLst>
            </p:cNvPr>
            <p:cNvSpPr/>
            <p:nvPr/>
          </p:nvSpPr>
          <p:spPr>
            <a:xfrm>
              <a:off x="0" y="0"/>
              <a:ext cx="1671873" cy="208390"/>
            </a:xfrm>
            <a:custGeom>
              <a:avLst/>
              <a:gdLst/>
              <a:ahLst/>
              <a:cxnLst/>
              <a:rect l="l" t="t" r="r" b="b"/>
              <a:pathLst>
                <a:path w="1671873" h="208390">
                  <a:moveTo>
                    <a:pt x="50656" y="0"/>
                  </a:moveTo>
                  <a:lnTo>
                    <a:pt x="1621218" y="0"/>
                  </a:lnTo>
                  <a:cubicBezTo>
                    <a:pt x="1634652" y="0"/>
                    <a:pt x="1647537" y="5337"/>
                    <a:pt x="1657037" y="14837"/>
                  </a:cubicBezTo>
                  <a:cubicBezTo>
                    <a:pt x="1666536" y="24336"/>
                    <a:pt x="1671873" y="37221"/>
                    <a:pt x="1671873" y="50656"/>
                  </a:cubicBezTo>
                  <a:lnTo>
                    <a:pt x="1671873" y="157735"/>
                  </a:lnTo>
                  <a:cubicBezTo>
                    <a:pt x="1671873" y="185711"/>
                    <a:pt x="1649194" y="208390"/>
                    <a:pt x="1621218" y="208390"/>
                  </a:cubicBezTo>
                  <a:lnTo>
                    <a:pt x="50656" y="208390"/>
                  </a:lnTo>
                  <a:cubicBezTo>
                    <a:pt x="22679" y="208390"/>
                    <a:pt x="0" y="185711"/>
                    <a:pt x="0" y="157735"/>
                  </a:cubicBezTo>
                  <a:lnTo>
                    <a:pt x="0" y="50656"/>
                  </a:lnTo>
                  <a:cubicBezTo>
                    <a:pt x="0" y="22679"/>
                    <a:pt x="22679" y="0"/>
                    <a:pt x="50656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1" name="TextBox 31">
              <a:extLst>
                <a:ext uri="{FF2B5EF4-FFF2-40B4-BE49-F238E27FC236}">
                  <a16:creationId xmlns:a16="http://schemas.microsoft.com/office/drawing/2014/main" id="{8F3E2987-0FA4-4859-B920-26AE5B4AE3D6}"/>
                </a:ext>
              </a:extLst>
            </p:cNvPr>
            <p:cNvSpPr txBox="1"/>
            <p:nvPr/>
          </p:nvSpPr>
          <p:spPr>
            <a:xfrm>
              <a:off x="0" y="-38100"/>
              <a:ext cx="1671873" cy="2464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42" name="TextBox 32">
            <a:extLst>
              <a:ext uri="{FF2B5EF4-FFF2-40B4-BE49-F238E27FC236}">
                <a16:creationId xmlns:a16="http://schemas.microsoft.com/office/drawing/2014/main" id="{690954C0-9522-42C5-B68A-7D41585BF015}"/>
              </a:ext>
            </a:extLst>
          </p:cNvPr>
          <p:cNvSpPr txBox="1"/>
          <p:nvPr/>
        </p:nvSpPr>
        <p:spPr>
          <a:xfrm>
            <a:off x="3116998" y="8096848"/>
            <a:ext cx="921029" cy="472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3000" b="1" dirty="0">
                <a:solidFill>
                  <a:srgbClr val="000000"/>
                </a:solidFill>
                <a:latin typeface="Lato Heavy"/>
                <a:ea typeface="Lato Heavy"/>
                <a:cs typeface="Lato Heavy"/>
                <a:sym typeface="Lato Heavy"/>
              </a:rPr>
              <a:t>05</a:t>
            </a:r>
          </a:p>
        </p:txBody>
      </p:sp>
      <p:sp>
        <p:nvSpPr>
          <p:cNvPr id="43" name="TextBox 33">
            <a:extLst>
              <a:ext uri="{FF2B5EF4-FFF2-40B4-BE49-F238E27FC236}">
                <a16:creationId xmlns:a16="http://schemas.microsoft.com/office/drawing/2014/main" id="{C4C814CA-4B86-4CC4-871B-487DB4D957F5}"/>
              </a:ext>
            </a:extLst>
          </p:cNvPr>
          <p:cNvSpPr txBox="1"/>
          <p:nvPr/>
        </p:nvSpPr>
        <p:spPr>
          <a:xfrm>
            <a:off x="4250082" y="8096052"/>
            <a:ext cx="4416220" cy="43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spc="-50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policy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긴글이 있는 페이지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2">
            <a:extLst>
              <a:ext uri="{FF2B5EF4-FFF2-40B4-BE49-F238E27FC236}">
                <a16:creationId xmlns:a16="http://schemas.microsoft.com/office/drawing/2014/main" id="{CDBD1AA5-11C7-4673-BF23-98B2E3024A74}"/>
              </a:ext>
            </a:extLst>
          </p:cNvPr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90" name="Group 3">
              <a:extLst>
                <a:ext uri="{FF2B5EF4-FFF2-40B4-BE49-F238E27FC236}">
                  <a16:creationId xmlns:a16="http://schemas.microsoft.com/office/drawing/2014/main" id="{929C290B-2B2C-424B-973D-DC5702E58B47}"/>
                </a:ext>
              </a:extLst>
            </p:cNvPr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93" name="Freeform 4">
                <a:extLst>
                  <a:ext uri="{FF2B5EF4-FFF2-40B4-BE49-F238E27FC236}">
                    <a16:creationId xmlns:a16="http://schemas.microsoft.com/office/drawing/2014/main" id="{9E242D3E-80CE-4C73-AF24-66097C48B951}"/>
                  </a:ext>
                </a:extLst>
              </p:cNvPr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94" name="TextBox 5">
                <a:extLst>
                  <a:ext uri="{FF2B5EF4-FFF2-40B4-BE49-F238E27FC236}">
                    <a16:creationId xmlns:a16="http://schemas.microsoft.com/office/drawing/2014/main" id="{1D3E0F14-F848-407E-A361-CF51588F606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91" name="AutoShape 6">
              <a:extLst>
                <a:ext uri="{FF2B5EF4-FFF2-40B4-BE49-F238E27FC236}">
                  <a16:creationId xmlns:a16="http://schemas.microsoft.com/office/drawing/2014/main" id="{69791149-D7BB-4267-A540-A3E581019023}"/>
                </a:ext>
              </a:extLst>
            </p:cNvPr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CADC5431-4B6A-4F0A-883A-91D9D783E689}"/>
                </a:ext>
              </a:extLst>
            </p:cNvPr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ko-KR" alt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메뉴구조</a:t>
            </a:r>
            <a:endParaRPr lang="en-US" sz="4599" spc="-91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5B9A3D9-4699-47E0-A394-34AF49016E80}"/>
              </a:ext>
            </a:extLst>
          </p:cNvPr>
          <p:cNvGrpSpPr/>
          <p:nvPr/>
        </p:nvGrpSpPr>
        <p:grpSpPr>
          <a:xfrm>
            <a:off x="1978532" y="4278158"/>
            <a:ext cx="2034859" cy="800613"/>
            <a:chOff x="3392443" y="3586117"/>
            <a:chExt cx="2034859" cy="800613"/>
          </a:xfrm>
        </p:grpSpPr>
        <p:sp>
          <p:nvSpPr>
            <p:cNvPr id="23" name="Freeform 23"/>
            <p:cNvSpPr/>
            <p:nvPr/>
          </p:nvSpPr>
          <p:spPr>
            <a:xfrm>
              <a:off x="3392443" y="3720831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4" name="TextBox 24"/>
            <p:cNvSpPr txBox="1"/>
            <p:nvPr/>
          </p:nvSpPr>
          <p:spPr>
            <a:xfrm>
              <a:off x="3392443" y="3586117"/>
              <a:ext cx="2034859" cy="800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33" name="TextBox 33"/>
            <p:cNvSpPr txBox="1"/>
            <p:nvPr/>
          </p:nvSpPr>
          <p:spPr>
            <a:xfrm>
              <a:off x="3948706" y="3797807"/>
              <a:ext cx="922332" cy="4254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홈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sp>
        <p:nvSpPr>
          <p:cNvPr id="48" name="TextBox 24">
            <a:extLst>
              <a:ext uri="{FF2B5EF4-FFF2-40B4-BE49-F238E27FC236}">
                <a16:creationId xmlns:a16="http://schemas.microsoft.com/office/drawing/2014/main" id="{3716EC90-9D4E-4625-A1AF-3302B06FFADA}"/>
              </a:ext>
            </a:extLst>
          </p:cNvPr>
          <p:cNvSpPr txBox="1"/>
          <p:nvPr/>
        </p:nvSpPr>
        <p:spPr>
          <a:xfrm>
            <a:off x="2451726" y="4296021"/>
            <a:ext cx="4287785" cy="827962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EC9A79-0F15-4E14-894A-0EAF31D65633}"/>
              </a:ext>
            </a:extLst>
          </p:cNvPr>
          <p:cNvGrpSpPr/>
          <p:nvPr/>
        </p:nvGrpSpPr>
        <p:grpSpPr>
          <a:xfrm>
            <a:off x="4855877" y="4412871"/>
            <a:ext cx="2034859" cy="665899"/>
            <a:chOff x="5835073" y="3720831"/>
            <a:chExt cx="2034859" cy="665899"/>
          </a:xfrm>
        </p:grpSpPr>
        <p:sp>
          <p:nvSpPr>
            <p:cNvPr id="47" name="Freeform 23">
              <a:extLst>
                <a:ext uri="{FF2B5EF4-FFF2-40B4-BE49-F238E27FC236}">
                  <a16:creationId xmlns:a16="http://schemas.microsoft.com/office/drawing/2014/main" id="{91B6077C-FF5E-4087-98B4-25904ED31879}"/>
                </a:ext>
              </a:extLst>
            </p:cNvPr>
            <p:cNvSpPr/>
            <p:nvPr/>
          </p:nvSpPr>
          <p:spPr>
            <a:xfrm>
              <a:off x="5835073" y="3720831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6155382" y="3819275"/>
              <a:ext cx="1443300" cy="41528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투어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F7520D5-DA96-42BA-B366-E78BA7E50D14}"/>
              </a:ext>
            </a:extLst>
          </p:cNvPr>
          <p:cNvGrpSpPr/>
          <p:nvPr/>
        </p:nvGrpSpPr>
        <p:grpSpPr>
          <a:xfrm>
            <a:off x="10651725" y="3541521"/>
            <a:ext cx="2034859" cy="665899"/>
            <a:chOff x="8239774" y="3736851"/>
            <a:chExt cx="2034859" cy="665899"/>
          </a:xfrm>
        </p:grpSpPr>
        <p:sp>
          <p:nvSpPr>
            <p:cNvPr id="49" name="Freeform 23">
              <a:extLst>
                <a:ext uri="{FF2B5EF4-FFF2-40B4-BE49-F238E27FC236}">
                  <a16:creationId xmlns:a16="http://schemas.microsoft.com/office/drawing/2014/main" id="{60472156-3A57-452E-B40D-7A698D11B49D}"/>
                </a:ext>
              </a:extLst>
            </p:cNvPr>
            <p:cNvSpPr/>
            <p:nvPr/>
          </p:nvSpPr>
          <p:spPr>
            <a:xfrm>
              <a:off x="8239774" y="3736851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1" name="TextBox 33">
              <a:extLst>
                <a:ext uri="{FF2B5EF4-FFF2-40B4-BE49-F238E27FC236}">
                  <a16:creationId xmlns:a16="http://schemas.microsoft.com/office/drawing/2014/main" id="{0A2DDF3C-535C-42C2-99BF-6CF541EFDA88}"/>
                </a:ext>
              </a:extLst>
            </p:cNvPr>
            <p:cNvSpPr txBox="1"/>
            <p:nvPr/>
          </p:nvSpPr>
          <p:spPr>
            <a:xfrm>
              <a:off x="8339184" y="3819276"/>
              <a:ext cx="1872276" cy="41528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로그인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A5B04A0F-AB50-41E3-8DDA-64738B2EDCFC}"/>
              </a:ext>
            </a:extLst>
          </p:cNvPr>
          <p:cNvGrpSpPr/>
          <p:nvPr/>
        </p:nvGrpSpPr>
        <p:grpSpPr>
          <a:xfrm>
            <a:off x="11318249" y="4441675"/>
            <a:ext cx="2053909" cy="665899"/>
            <a:chOff x="10797266" y="3693969"/>
            <a:chExt cx="2053909" cy="665899"/>
          </a:xfrm>
        </p:grpSpPr>
        <p:sp>
          <p:nvSpPr>
            <p:cNvPr id="50" name="Freeform 23">
              <a:extLst>
                <a:ext uri="{FF2B5EF4-FFF2-40B4-BE49-F238E27FC236}">
                  <a16:creationId xmlns:a16="http://schemas.microsoft.com/office/drawing/2014/main" id="{C49C70C3-9D93-471C-813E-C27118459D82}"/>
                </a:ext>
              </a:extLst>
            </p:cNvPr>
            <p:cNvSpPr/>
            <p:nvPr/>
          </p:nvSpPr>
          <p:spPr>
            <a:xfrm>
              <a:off x="10797266" y="3693969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2" name="TextBox 33">
              <a:extLst>
                <a:ext uri="{FF2B5EF4-FFF2-40B4-BE49-F238E27FC236}">
                  <a16:creationId xmlns:a16="http://schemas.microsoft.com/office/drawing/2014/main" id="{63566516-7995-46CB-BBC0-9D9A158CBFEF}"/>
                </a:ext>
              </a:extLst>
            </p:cNvPr>
            <p:cNvSpPr txBox="1"/>
            <p:nvPr/>
          </p:nvSpPr>
          <p:spPr>
            <a:xfrm>
              <a:off x="10816316" y="3797807"/>
              <a:ext cx="2034859" cy="4109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내 예약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4C8534F-CAAB-40CE-B534-1947A643FA36}"/>
              </a:ext>
            </a:extLst>
          </p:cNvPr>
          <p:cNvGrpSpPr/>
          <p:nvPr/>
        </p:nvGrpSpPr>
        <p:grpSpPr>
          <a:xfrm>
            <a:off x="7730501" y="4435572"/>
            <a:ext cx="2034859" cy="665899"/>
            <a:chOff x="8222494" y="4638768"/>
            <a:chExt cx="2034859" cy="665899"/>
          </a:xfrm>
        </p:grpSpPr>
        <p:sp>
          <p:nvSpPr>
            <p:cNvPr id="51" name="Freeform 23">
              <a:extLst>
                <a:ext uri="{FF2B5EF4-FFF2-40B4-BE49-F238E27FC236}">
                  <a16:creationId xmlns:a16="http://schemas.microsoft.com/office/drawing/2014/main" id="{726CCC38-2DFF-453E-9C4A-FA754BC0CACF}"/>
                </a:ext>
              </a:extLst>
            </p:cNvPr>
            <p:cNvSpPr/>
            <p:nvPr/>
          </p:nvSpPr>
          <p:spPr>
            <a:xfrm>
              <a:off x="8222494" y="4638768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31" name="TextBox 31"/>
            <p:cNvSpPr txBox="1"/>
            <p:nvPr/>
          </p:nvSpPr>
          <p:spPr>
            <a:xfrm>
              <a:off x="8524944" y="4730045"/>
              <a:ext cx="1429958" cy="4109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티켓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510D3669-A6B1-41C6-A40A-891E70FCD195}"/>
              </a:ext>
            </a:extLst>
          </p:cNvPr>
          <p:cNvGrpSpPr/>
          <p:nvPr/>
        </p:nvGrpSpPr>
        <p:grpSpPr>
          <a:xfrm>
            <a:off x="7767192" y="5486719"/>
            <a:ext cx="2086375" cy="4047685"/>
            <a:chOff x="7767192" y="5486719"/>
            <a:chExt cx="2086375" cy="4047685"/>
          </a:xfrm>
        </p:grpSpPr>
        <p:sp>
          <p:nvSpPr>
            <p:cNvPr id="58" name="Freeform 23">
              <a:extLst>
                <a:ext uri="{FF2B5EF4-FFF2-40B4-BE49-F238E27FC236}">
                  <a16:creationId xmlns:a16="http://schemas.microsoft.com/office/drawing/2014/main" id="{3D6DF26B-B9B3-461F-8B44-29C0D1E72E33}"/>
                </a:ext>
              </a:extLst>
            </p:cNvPr>
            <p:cNvSpPr/>
            <p:nvPr/>
          </p:nvSpPr>
          <p:spPr>
            <a:xfrm>
              <a:off x="7767192" y="5486719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9" name="TextBox 19">
              <a:extLst>
                <a:ext uri="{FF2B5EF4-FFF2-40B4-BE49-F238E27FC236}">
                  <a16:creationId xmlns:a16="http://schemas.microsoft.com/office/drawing/2014/main" id="{0621D49C-42E5-4FC8-A34A-976C973DE478}"/>
                </a:ext>
              </a:extLst>
            </p:cNvPr>
            <p:cNvSpPr txBox="1"/>
            <p:nvPr/>
          </p:nvSpPr>
          <p:spPr>
            <a:xfrm>
              <a:off x="7991845" y="5579252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뮤지컬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68" name="Freeform 23">
              <a:extLst>
                <a:ext uri="{FF2B5EF4-FFF2-40B4-BE49-F238E27FC236}">
                  <a16:creationId xmlns:a16="http://schemas.microsoft.com/office/drawing/2014/main" id="{CC78D552-98BA-49F0-A133-D32E7783634F}"/>
                </a:ext>
              </a:extLst>
            </p:cNvPr>
            <p:cNvSpPr/>
            <p:nvPr/>
          </p:nvSpPr>
          <p:spPr>
            <a:xfrm>
              <a:off x="7793696" y="6204359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7" name="TextBox 19">
              <a:extLst>
                <a:ext uri="{FF2B5EF4-FFF2-40B4-BE49-F238E27FC236}">
                  <a16:creationId xmlns:a16="http://schemas.microsoft.com/office/drawing/2014/main" id="{196C65BA-F4C9-42E9-8EEE-F7BD0D40DB92}"/>
                </a:ext>
              </a:extLst>
            </p:cNvPr>
            <p:cNvSpPr txBox="1"/>
            <p:nvPr/>
          </p:nvSpPr>
          <p:spPr>
            <a:xfrm>
              <a:off x="8012398" y="6247051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콘서트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69" name="Freeform 23">
              <a:extLst>
                <a:ext uri="{FF2B5EF4-FFF2-40B4-BE49-F238E27FC236}">
                  <a16:creationId xmlns:a16="http://schemas.microsoft.com/office/drawing/2014/main" id="{A215F961-4D47-4220-A3B5-9383A1A3209C}"/>
                </a:ext>
              </a:extLst>
            </p:cNvPr>
            <p:cNvSpPr/>
            <p:nvPr/>
          </p:nvSpPr>
          <p:spPr>
            <a:xfrm>
              <a:off x="7793696" y="6880543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0" name="TextBox 19">
              <a:extLst>
                <a:ext uri="{FF2B5EF4-FFF2-40B4-BE49-F238E27FC236}">
                  <a16:creationId xmlns:a16="http://schemas.microsoft.com/office/drawing/2014/main" id="{6EC897B5-FBDF-43BC-9AA4-57F5B37C38CE}"/>
                </a:ext>
              </a:extLst>
            </p:cNvPr>
            <p:cNvSpPr txBox="1"/>
            <p:nvPr/>
          </p:nvSpPr>
          <p:spPr>
            <a:xfrm>
              <a:off x="8049089" y="6939615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전시</a:t>
              </a:r>
              <a:r>
                <a:rPr lang="en-US" altLang="ko-KR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/</a:t>
              </a: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행사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292C6790-C671-4E90-9487-325D7E683233}"/>
                </a:ext>
              </a:extLst>
            </p:cNvPr>
            <p:cNvSpPr/>
            <p:nvPr/>
          </p:nvSpPr>
          <p:spPr>
            <a:xfrm>
              <a:off x="7793696" y="7582378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8058106" y="7617165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스포츠</a:t>
              </a:r>
              <a:r>
                <a:rPr lang="en-US" altLang="ko-KR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 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71" name="Freeform 23">
              <a:extLst>
                <a:ext uri="{FF2B5EF4-FFF2-40B4-BE49-F238E27FC236}">
                  <a16:creationId xmlns:a16="http://schemas.microsoft.com/office/drawing/2014/main" id="{85C26EFA-557A-48A9-8A82-B48D38AF6ED7}"/>
                </a:ext>
              </a:extLst>
            </p:cNvPr>
            <p:cNvSpPr/>
            <p:nvPr/>
          </p:nvSpPr>
          <p:spPr>
            <a:xfrm>
              <a:off x="7818708" y="8284213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2" name="TextBox 19">
              <a:extLst>
                <a:ext uri="{FF2B5EF4-FFF2-40B4-BE49-F238E27FC236}">
                  <a16:creationId xmlns:a16="http://schemas.microsoft.com/office/drawing/2014/main" id="{4D83BD16-7A9E-4324-BC1C-8DEC7825B09E}"/>
                </a:ext>
              </a:extLst>
            </p:cNvPr>
            <p:cNvSpPr txBox="1"/>
            <p:nvPr/>
          </p:nvSpPr>
          <p:spPr>
            <a:xfrm>
              <a:off x="8100605" y="8334848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클래식</a:t>
              </a:r>
              <a:r>
                <a:rPr lang="en-US" altLang="ko-KR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/</a:t>
              </a: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무용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DE2FE8D0-3D3B-4F4C-9ADE-01A3A77B2D98}"/>
                </a:ext>
              </a:extLst>
            </p:cNvPr>
            <p:cNvSpPr/>
            <p:nvPr/>
          </p:nvSpPr>
          <p:spPr>
            <a:xfrm>
              <a:off x="7818708" y="8992767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61" name="TextBox 19">
              <a:extLst>
                <a:ext uri="{FF2B5EF4-FFF2-40B4-BE49-F238E27FC236}">
                  <a16:creationId xmlns:a16="http://schemas.microsoft.com/office/drawing/2014/main" id="{3BDFE770-3655-4FDC-9F02-11BF2A04F040}"/>
                </a:ext>
              </a:extLst>
            </p:cNvPr>
            <p:cNvSpPr txBox="1"/>
            <p:nvPr/>
          </p:nvSpPr>
          <p:spPr>
            <a:xfrm>
              <a:off x="8100605" y="9097032"/>
              <a:ext cx="1471064" cy="33310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연극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C8A11C26-8D0F-4364-8A3F-4E3F9B9EDB42}"/>
              </a:ext>
            </a:extLst>
          </p:cNvPr>
          <p:cNvGrpSpPr/>
          <p:nvPr/>
        </p:nvGrpSpPr>
        <p:grpSpPr>
          <a:xfrm>
            <a:off x="11365193" y="5481581"/>
            <a:ext cx="2034859" cy="1264415"/>
            <a:chOff x="11865917" y="5420006"/>
            <a:chExt cx="2034859" cy="1264415"/>
          </a:xfrm>
        </p:grpSpPr>
        <p:sp>
          <p:nvSpPr>
            <p:cNvPr id="73" name="Freeform 23">
              <a:extLst>
                <a:ext uri="{FF2B5EF4-FFF2-40B4-BE49-F238E27FC236}">
                  <a16:creationId xmlns:a16="http://schemas.microsoft.com/office/drawing/2014/main" id="{9D5EA54E-149E-4A40-91C8-D1F057A6A3A3}"/>
                </a:ext>
              </a:extLst>
            </p:cNvPr>
            <p:cNvSpPr/>
            <p:nvPr/>
          </p:nvSpPr>
          <p:spPr>
            <a:xfrm>
              <a:off x="11865917" y="5420006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12121346" y="5479108"/>
              <a:ext cx="1524000" cy="33753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투어예약</a:t>
              </a:r>
              <a:endParaRPr lang="en-US" altLang="ko-KR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B354DC4C-7D9C-4596-A873-056523A7B325}"/>
                </a:ext>
              </a:extLst>
            </p:cNvPr>
            <p:cNvSpPr/>
            <p:nvPr/>
          </p:nvSpPr>
          <p:spPr>
            <a:xfrm>
              <a:off x="11865917" y="6142784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53" name="TextBox 20">
              <a:extLst>
                <a:ext uri="{FF2B5EF4-FFF2-40B4-BE49-F238E27FC236}">
                  <a16:creationId xmlns:a16="http://schemas.microsoft.com/office/drawing/2014/main" id="{C65FB59F-C355-4F88-B406-97CA116D07AF}"/>
                </a:ext>
              </a:extLst>
            </p:cNvPr>
            <p:cNvSpPr txBox="1"/>
            <p:nvPr/>
          </p:nvSpPr>
          <p:spPr>
            <a:xfrm>
              <a:off x="12045146" y="6204359"/>
              <a:ext cx="1676400" cy="3374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티켓 예약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3D94D3CE-61A2-4F1F-B812-7922B4B3E8B9}"/>
              </a:ext>
            </a:extLst>
          </p:cNvPr>
          <p:cNvGrpSpPr/>
          <p:nvPr/>
        </p:nvGrpSpPr>
        <p:grpSpPr>
          <a:xfrm>
            <a:off x="14431365" y="4412871"/>
            <a:ext cx="2053909" cy="665899"/>
            <a:chOff x="10797266" y="3693969"/>
            <a:chExt cx="2053909" cy="665899"/>
          </a:xfrm>
        </p:grpSpPr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0C69D304-F81A-4A0D-8E8A-288EEA9DF03F}"/>
                </a:ext>
              </a:extLst>
            </p:cNvPr>
            <p:cNvSpPr/>
            <p:nvPr/>
          </p:nvSpPr>
          <p:spPr>
            <a:xfrm>
              <a:off x="10797266" y="3693969"/>
              <a:ext cx="2034859" cy="665899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FE5B8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9" name="TextBox 33">
              <a:extLst>
                <a:ext uri="{FF2B5EF4-FFF2-40B4-BE49-F238E27FC236}">
                  <a16:creationId xmlns:a16="http://schemas.microsoft.com/office/drawing/2014/main" id="{0D6996C8-9582-4C64-990A-E4E203B63D30}"/>
                </a:ext>
              </a:extLst>
            </p:cNvPr>
            <p:cNvSpPr txBox="1"/>
            <p:nvPr/>
          </p:nvSpPr>
          <p:spPr>
            <a:xfrm>
              <a:off x="10816316" y="3797807"/>
              <a:ext cx="2034859" cy="41094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360"/>
                </a:lnSpc>
              </a:pPr>
              <a:r>
                <a:rPr lang="ko-KR" altLang="en-US" sz="2400" spc="-48" dirty="0">
                  <a:solidFill>
                    <a:srgbClr val="000000"/>
                  </a:solidFill>
                  <a:latin typeface="TDTD평고딕"/>
                  <a:ea typeface="TDTD평고딕"/>
                  <a:cs typeface="TDTD평고딕"/>
                  <a:sym typeface="TDTD평고딕"/>
                </a:rPr>
                <a:t>마이 티켓</a:t>
              </a:r>
              <a:endParaRPr lang="en-US" sz="2400" spc="-48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endParaRP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10FFD8CA-7E8F-4CB1-87C0-A1028ED98E89}"/>
              </a:ext>
            </a:extLst>
          </p:cNvPr>
          <p:cNvGrpSpPr/>
          <p:nvPr/>
        </p:nvGrpSpPr>
        <p:grpSpPr>
          <a:xfrm>
            <a:off x="14490569" y="5430428"/>
            <a:ext cx="2034859" cy="2008412"/>
            <a:chOff x="10880651" y="5745804"/>
            <a:chExt cx="2034859" cy="2008412"/>
          </a:xfrm>
        </p:grpSpPr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AB221C76-CB80-47CD-A111-EEA8167D8811}"/>
                </a:ext>
              </a:extLst>
            </p:cNvPr>
            <p:cNvSpPr/>
            <p:nvPr/>
          </p:nvSpPr>
          <p:spPr>
            <a:xfrm>
              <a:off x="10880651" y="5745804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3" name="TextBox 20">
              <a:extLst>
                <a:ext uri="{FF2B5EF4-FFF2-40B4-BE49-F238E27FC236}">
                  <a16:creationId xmlns:a16="http://schemas.microsoft.com/office/drawing/2014/main" id="{4AF29D5E-E664-447B-9FAD-12F84D5500DB}"/>
                </a:ext>
              </a:extLst>
            </p:cNvPr>
            <p:cNvSpPr txBox="1"/>
            <p:nvPr/>
          </p:nvSpPr>
          <p:spPr>
            <a:xfrm>
              <a:off x="11136080" y="5804906"/>
              <a:ext cx="1524000" cy="33753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u="none" strike="noStrike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예매취소내역</a:t>
              </a:r>
              <a:endParaRPr lang="en-US" altLang="ko-KR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84" name="Freeform 23">
              <a:extLst>
                <a:ext uri="{FF2B5EF4-FFF2-40B4-BE49-F238E27FC236}">
                  <a16:creationId xmlns:a16="http://schemas.microsoft.com/office/drawing/2014/main" id="{0480F24A-8EA8-451E-8418-1B2B02EC3B46}"/>
                </a:ext>
              </a:extLst>
            </p:cNvPr>
            <p:cNvSpPr/>
            <p:nvPr/>
          </p:nvSpPr>
          <p:spPr>
            <a:xfrm>
              <a:off x="10880651" y="6468582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5" name="TextBox 20">
              <a:extLst>
                <a:ext uri="{FF2B5EF4-FFF2-40B4-BE49-F238E27FC236}">
                  <a16:creationId xmlns:a16="http://schemas.microsoft.com/office/drawing/2014/main" id="{8E0BA1EF-981F-4556-BB8A-1EF5483E26F4}"/>
                </a:ext>
              </a:extLst>
            </p:cNvPr>
            <p:cNvSpPr txBox="1"/>
            <p:nvPr/>
          </p:nvSpPr>
          <p:spPr>
            <a:xfrm>
              <a:off x="11059880" y="6530157"/>
              <a:ext cx="1676400" cy="3374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증빙서류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0CE0A62F-7727-43D8-87C0-7518EA1DEBE6}"/>
                </a:ext>
              </a:extLst>
            </p:cNvPr>
            <p:cNvSpPr/>
            <p:nvPr/>
          </p:nvSpPr>
          <p:spPr>
            <a:xfrm>
              <a:off x="10880651" y="7212579"/>
              <a:ext cx="2034859" cy="541637"/>
            </a:xfrm>
            <a:custGeom>
              <a:avLst/>
              <a:gdLst/>
              <a:ahLst/>
              <a:cxnLst/>
              <a:rect l="l" t="t" r="r" b="b"/>
              <a:pathLst>
                <a:path w="1172616" h="188330">
                  <a:moveTo>
                    <a:pt x="72223" y="0"/>
                  </a:moveTo>
                  <a:lnTo>
                    <a:pt x="1100393" y="0"/>
                  </a:lnTo>
                  <a:cubicBezTo>
                    <a:pt x="1140281" y="0"/>
                    <a:pt x="1172616" y="32335"/>
                    <a:pt x="1172616" y="72223"/>
                  </a:cubicBezTo>
                  <a:lnTo>
                    <a:pt x="1172616" y="116107"/>
                  </a:lnTo>
                  <a:cubicBezTo>
                    <a:pt x="1172616" y="135261"/>
                    <a:pt x="1165007" y="153632"/>
                    <a:pt x="1151463" y="167176"/>
                  </a:cubicBezTo>
                  <a:cubicBezTo>
                    <a:pt x="1137918" y="180721"/>
                    <a:pt x="1119548" y="188330"/>
                    <a:pt x="1100393" y="188330"/>
                  </a:cubicBezTo>
                  <a:lnTo>
                    <a:pt x="72223" y="188330"/>
                  </a:lnTo>
                  <a:cubicBezTo>
                    <a:pt x="32335" y="188330"/>
                    <a:pt x="0" y="155994"/>
                    <a:pt x="0" y="116107"/>
                  </a:cubicBezTo>
                  <a:lnTo>
                    <a:pt x="0" y="72223"/>
                  </a:lnTo>
                  <a:cubicBezTo>
                    <a:pt x="0" y="32335"/>
                    <a:pt x="32335" y="0"/>
                    <a:pt x="72223" y="0"/>
                  </a:cubicBezTo>
                  <a:close/>
                </a:path>
              </a:pathLst>
            </a:custGeom>
            <a:solidFill>
              <a:srgbClr val="FEF9DC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87" name="TextBox 20">
              <a:extLst>
                <a:ext uri="{FF2B5EF4-FFF2-40B4-BE49-F238E27FC236}">
                  <a16:creationId xmlns:a16="http://schemas.microsoft.com/office/drawing/2014/main" id="{B1EF0AF5-F138-4F52-A301-9A9A595A6658}"/>
                </a:ext>
              </a:extLst>
            </p:cNvPr>
            <p:cNvSpPr txBox="1"/>
            <p:nvPr/>
          </p:nvSpPr>
          <p:spPr>
            <a:xfrm>
              <a:off x="11059880" y="7274154"/>
              <a:ext cx="1676400" cy="3374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ctr">
                <a:lnSpc>
                  <a:spcPts val="2880"/>
                </a:lnSpc>
                <a:spcBef>
                  <a:spcPct val="0"/>
                </a:spcBef>
              </a:pPr>
              <a:r>
                <a:rPr lang="ko-KR" altLang="en-US" sz="1800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예매권</a:t>
              </a:r>
              <a:r>
                <a:rPr lang="en-US" altLang="ko-KR" sz="1800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/</a:t>
              </a:r>
              <a:r>
                <a:rPr lang="ko-KR" altLang="en-US" sz="1800" spc="-54" dirty="0">
                  <a:solidFill>
                    <a:srgbClr val="000000"/>
                  </a:solidFill>
                  <a:latin typeface="윤고딕"/>
                  <a:ea typeface="윤고딕"/>
                  <a:cs typeface="윤고딕"/>
                  <a:sym typeface="윤고딕"/>
                </a:rPr>
                <a:t>쿠폰</a:t>
              </a:r>
              <a:endParaRPr lang="en-US" sz="1800" u="none" strike="noStrike" spc="-54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ko-KR" alt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스크린 리스트</a:t>
            </a:r>
            <a:endParaRPr lang="en-US" sz="4599" spc="-91" dirty="0">
              <a:solidFill>
                <a:srgbClr val="000000"/>
              </a:solidFill>
              <a:latin typeface="TDTD평고딕"/>
              <a:ea typeface="TDTD평고딕"/>
              <a:cs typeface="TDTD평고딕"/>
              <a:sym typeface="TDTD평고딕"/>
            </a:endParaRPr>
          </a:p>
        </p:txBody>
      </p:sp>
      <p:sp>
        <p:nvSpPr>
          <p:cNvPr id="12" name="AutoShape 12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8D7D2E04-56E8-4EF1-8DFA-015D6E92D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343312"/>
              </p:ext>
            </p:extLst>
          </p:nvPr>
        </p:nvGraphicFramePr>
        <p:xfrm>
          <a:off x="1828800" y="3728797"/>
          <a:ext cx="13792200" cy="4271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8700">
                  <a:extLst>
                    <a:ext uri="{9D8B030D-6E8A-4147-A177-3AD203B41FA5}">
                      <a16:colId xmlns:a16="http://schemas.microsoft.com/office/drawing/2014/main" val="1245513733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3027568578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769820701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2872353811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3097807995"/>
                    </a:ext>
                  </a:extLst>
                </a:gridCol>
                <a:gridCol w="2298700">
                  <a:extLst>
                    <a:ext uri="{9D8B030D-6E8A-4147-A177-3AD203B41FA5}">
                      <a16:colId xmlns:a16="http://schemas.microsoft.com/office/drawing/2014/main" val="399362741"/>
                    </a:ext>
                  </a:extLst>
                </a:gridCol>
              </a:tblGrid>
              <a:tr h="5355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대메뉴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중메뉴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소메뉴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ScreenID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Page title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Description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0817879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로그인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UI-A-1011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1961445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내예약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투어예약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UI-C-1011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홈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내예약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투어예약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예약된 투어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734758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티켓예약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(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마이페이지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UI-C-1012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홈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내예약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티켓예약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예약된 티켓 확인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495411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뮤지컬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UI-B-1011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홈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뮤지컬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예매가능한 뮤지컬 조회 및 결제가능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7562288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연극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UI-B-1012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홈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연극</a:t>
                      </a:r>
                    </a:p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예매가능한 연극 조회 및 결제가능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3985275"/>
                  </a:ext>
                </a:extLst>
              </a:tr>
              <a:tr h="535536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콘서트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UI-B-1013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홈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티켓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&gt;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콘서트</a:t>
                      </a:r>
                    </a:p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예매가능한 콘서트 조회 및 결제 가능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46646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3322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process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B2F091F-65C0-4055-A513-E085E4BB1A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912"/>
          <a:stretch/>
        </p:blipFill>
        <p:spPr>
          <a:xfrm>
            <a:off x="914400" y="3543300"/>
            <a:ext cx="7458709" cy="46517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Flow chart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39798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285640" y="136778"/>
            <a:ext cx="17555648" cy="9480042"/>
            <a:chOff x="0" y="-1"/>
            <a:chExt cx="2340753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83736" y="-5383737"/>
              <a:ext cx="12640057" cy="23407530"/>
              <a:chOff x="0" y="-28575"/>
              <a:chExt cx="2547656" cy="4718041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 dirty="0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permission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BDEE0884-2EF5-48CB-BFB5-CC0747E951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701556"/>
              </p:ext>
            </p:extLst>
          </p:nvPr>
        </p:nvGraphicFramePr>
        <p:xfrm>
          <a:off x="2590800" y="4123364"/>
          <a:ext cx="12192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25906990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66488927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21904424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81887358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60858696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4130308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65978924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9494292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대메뉴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중메뉴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소메뉴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사용자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보기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수정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삭제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쓰기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491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홈</a:t>
                      </a: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투어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회원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4688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투어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비회원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837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관리자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3055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 </a:t>
                      </a:r>
                      <a:r>
                        <a:rPr lang="ko-KR" altLang="en-US" dirty="0"/>
                        <a:t>뮤지컬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998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 </a:t>
                      </a:r>
                      <a:r>
                        <a:rPr lang="ko-KR" altLang="en-US" dirty="0"/>
                        <a:t>연극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027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787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62528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1567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9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18740" y="403479"/>
            <a:ext cx="17450520" cy="9480042"/>
            <a:chOff x="0" y="0"/>
            <a:chExt cx="23267360" cy="12640057"/>
          </a:xfrm>
        </p:grpSpPr>
        <p:grpSp>
          <p:nvGrpSpPr>
            <p:cNvPr id="3" name="Group 3"/>
            <p:cNvGrpSpPr/>
            <p:nvPr/>
          </p:nvGrpSpPr>
          <p:grpSpPr>
            <a:xfrm rot="5400000">
              <a:off x="5312852" y="-5312852"/>
              <a:ext cx="12640057" cy="23265761"/>
              <a:chOff x="0" y="0"/>
              <a:chExt cx="2547656" cy="468946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547656" cy="4689466"/>
              </a:xfrm>
              <a:custGeom>
                <a:avLst/>
                <a:gdLst/>
                <a:ahLst/>
                <a:cxnLst/>
                <a:rect l="l" t="t" r="r" b="b"/>
                <a:pathLst>
                  <a:path w="2547656" h="4689466">
                    <a:moveTo>
                      <a:pt x="2547656" y="28335"/>
                    </a:moveTo>
                    <a:lnTo>
                      <a:pt x="2547656" y="4661131"/>
                    </a:lnTo>
                    <a:cubicBezTo>
                      <a:pt x="2547656" y="4676780"/>
                      <a:pt x="2534970" y="4689466"/>
                      <a:pt x="2519322" y="4689466"/>
                    </a:cubicBezTo>
                    <a:lnTo>
                      <a:pt x="28335" y="4689466"/>
                    </a:lnTo>
                    <a:cubicBezTo>
                      <a:pt x="12686" y="4689466"/>
                      <a:pt x="0" y="4676780"/>
                      <a:pt x="0" y="4661131"/>
                    </a:cubicBezTo>
                    <a:lnTo>
                      <a:pt x="0" y="28335"/>
                    </a:lnTo>
                    <a:cubicBezTo>
                      <a:pt x="0" y="12686"/>
                      <a:pt x="12686" y="0"/>
                      <a:pt x="28335" y="0"/>
                    </a:cubicBezTo>
                    <a:lnTo>
                      <a:pt x="2519322" y="0"/>
                    </a:lnTo>
                    <a:cubicBezTo>
                      <a:pt x="2526836" y="0"/>
                      <a:pt x="2534044" y="2985"/>
                      <a:pt x="2539357" y="8299"/>
                    </a:cubicBezTo>
                    <a:cubicBezTo>
                      <a:pt x="2544671" y="13613"/>
                      <a:pt x="2547656" y="20820"/>
                      <a:pt x="2547656" y="283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47625" cap="rnd">
                <a:solidFill>
                  <a:srgbClr val="000000"/>
                </a:solidFill>
                <a:prstDash val="solid"/>
                <a:round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-28575"/>
                <a:ext cx="2547656" cy="4718041"/>
              </a:xfrm>
              <a:prstGeom prst="rect">
                <a:avLst/>
              </a:prstGeom>
            </p:spPr>
            <p:txBody>
              <a:bodyPr lIns="52513" tIns="52513" rIns="52513" bIns="52513" rtlCol="0" anchor="ctr"/>
              <a:lstStyle/>
              <a:p>
                <a:pPr marL="0" lvl="0" indent="0" algn="ctr">
                  <a:lnSpc>
                    <a:spcPts val="161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6" name="AutoShape 6"/>
            <p:cNvSpPr/>
            <p:nvPr/>
          </p:nvSpPr>
          <p:spPr>
            <a:xfrm>
              <a:off x="0" y="1235261"/>
              <a:ext cx="23267360" cy="0"/>
            </a:xfrm>
            <a:prstGeom prst="line">
              <a:avLst/>
            </a:prstGeom>
            <a:ln w="62948" cap="flat">
              <a:solidFill>
                <a:srgbClr val="000000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Freeform 7"/>
            <p:cNvSpPr/>
            <p:nvPr/>
          </p:nvSpPr>
          <p:spPr>
            <a:xfrm>
              <a:off x="21467372" y="624736"/>
              <a:ext cx="1011173" cy="240154"/>
            </a:xfrm>
            <a:custGeom>
              <a:avLst/>
              <a:gdLst/>
              <a:ahLst/>
              <a:cxnLst/>
              <a:rect l="l" t="t" r="r" b="b"/>
              <a:pathLst>
                <a:path w="1011173" h="240154">
                  <a:moveTo>
                    <a:pt x="0" y="0"/>
                  </a:moveTo>
                  <a:lnTo>
                    <a:pt x="1011172" y="0"/>
                  </a:lnTo>
                  <a:lnTo>
                    <a:pt x="1011172" y="240154"/>
                  </a:lnTo>
                  <a:lnTo>
                    <a:pt x="0" y="2401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782553" y="3749534"/>
            <a:ext cx="6832631" cy="2622086"/>
            <a:chOff x="0" y="0"/>
            <a:chExt cx="1058553" cy="40623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58553" cy="406230"/>
            </a:xfrm>
            <a:custGeom>
              <a:avLst/>
              <a:gdLst/>
              <a:ahLst/>
              <a:cxnLst/>
              <a:rect l="l" t="t" r="r" b="b"/>
              <a:pathLst>
                <a:path w="1058553" h="406230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4"/>
              <a:stretch>
                <a:fillRect t="-23125" b="-23125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9745453" y="3749534"/>
            <a:ext cx="6832631" cy="2622086"/>
            <a:chOff x="0" y="0"/>
            <a:chExt cx="1058553" cy="40623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58553" cy="406230"/>
            </a:xfrm>
            <a:custGeom>
              <a:avLst/>
              <a:gdLst/>
              <a:ahLst/>
              <a:cxnLst/>
              <a:rect l="l" t="t" r="r" b="b"/>
              <a:pathLst>
                <a:path w="1058553" h="406230">
                  <a:moveTo>
                    <a:pt x="0" y="0"/>
                  </a:moveTo>
                  <a:lnTo>
                    <a:pt x="1058553" y="0"/>
                  </a:lnTo>
                  <a:lnTo>
                    <a:pt x="1058553" y="406230"/>
                  </a:lnTo>
                  <a:lnTo>
                    <a:pt x="0" y="406230"/>
                  </a:lnTo>
                  <a:close/>
                </a:path>
              </a:pathLst>
            </a:custGeom>
            <a:blipFill>
              <a:blip r:embed="rId5"/>
              <a:stretch>
                <a:fillRect t="-14819" b="-14819"/>
              </a:stretch>
            </a:blipFill>
            <a:ln cap="sq">
              <a:noFill/>
              <a:prstDash val="solid"/>
              <a:miter/>
            </a:ln>
          </p:spPr>
        </p:sp>
      </p:grpSp>
      <p:sp>
        <p:nvSpPr>
          <p:cNvPr id="12" name="TextBox 12"/>
          <p:cNvSpPr txBox="1"/>
          <p:nvPr/>
        </p:nvSpPr>
        <p:spPr>
          <a:xfrm>
            <a:off x="4885350" y="1946945"/>
            <a:ext cx="8517301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 spc="-91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사진이 있는 페이지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390650" y="3239947"/>
            <a:ext cx="15506700" cy="0"/>
          </a:xfrm>
          <a:prstGeom prst="line">
            <a:avLst/>
          </a:prstGeom>
          <a:ln w="28575" cap="flat">
            <a:solidFill>
              <a:srgbClr val="8E8E8E"/>
            </a:solidFill>
            <a:prstDash val="sysDash"/>
            <a:headEnd type="none" w="sm" len="sm"/>
            <a:tailEnd type="none" w="sm" len="sm"/>
          </a:ln>
        </p:spPr>
      </p:sp>
      <p:sp>
        <p:nvSpPr>
          <p:cNvPr id="14" name="TextBox 14"/>
          <p:cNvSpPr txBox="1"/>
          <p:nvPr/>
        </p:nvSpPr>
        <p:spPr>
          <a:xfrm>
            <a:off x="1782553" y="6735133"/>
            <a:ext cx="683263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Before &amp; After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45453" y="6735133"/>
            <a:ext cx="683263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55">
                <a:solidFill>
                  <a:srgbClr val="000000"/>
                </a:solidFill>
                <a:latin typeface="TDTD평고딕"/>
                <a:ea typeface="TDTD평고딕"/>
                <a:cs typeface="TDTD평고딕"/>
                <a:sym typeface="TDTD평고딕"/>
              </a:rPr>
              <a:t> 비교 혹은 대조를 위한 구성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82553" y="7464986"/>
            <a:ext cx="6832631" cy="1584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변화 전과 후의 모습을 나란히 배치하여 개선된 결과나 성과를 시각적으로 보여줄 수 있습니다. 예를 들어, 정리 전후의 공간, 리디자인된 화면, 교육 전후의 모습 등과 같이 변화의 효과를</a:t>
            </a:r>
          </a:p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강조하고자 할 때 유용합니다.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745453" y="7464986"/>
            <a:ext cx="6832631" cy="1184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서로 다른 사례나 대안을 나란히 보여주면서 차이점을 직관적으로 설명할 수 있습니다. 예를 들어, A안과 B안을 비교하거나,</a:t>
            </a:r>
          </a:p>
          <a:p>
            <a:pPr marL="0" lvl="0" indent="0" algn="ctr">
              <a:lnSpc>
                <a:spcPts val="3200"/>
              </a:lnSpc>
              <a:spcBef>
                <a:spcPct val="0"/>
              </a:spcBef>
            </a:pPr>
            <a:r>
              <a:rPr lang="en-US" sz="2000" u="none" strike="noStrike" spc="-6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국내 사례와 해외 사례를 나눠 보여줄 때 적합합니다.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478</Words>
  <Application>Microsoft Office PowerPoint</Application>
  <PresentationFormat>사용자 지정</PresentationFormat>
  <Paragraphs>142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Calibri</vt:lpstr>
      <vt:lpstr>윤고딕 Bold</vt:lpstr>
      <vt:lpstr>Lato</vt:lpstr>
      <vt:lpstr>Lato Heavy</vt:lpstr>
      <vt:lpstr>윤고딕 Semi-Bold</vt:lpstr>
      <vt:lpstr>Lato Bold</vt:lpstr>
      <vt:lpstr>Arial</vt:lpstr>
      <vt:lpstr>TDTD평고딕</vt:lpstr>
      <vt:lpstr>윤고딕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베이지 블랙과 화이트 단순하고 심플한 인터페이스 레이아웃 프레젠테이션</dc:title>
  <cp:lastModifiedBy>FullName</cp:lastModifiedBy>
  <cp:revision>25</cp:revision>
  <dcterms:created xsi:type="dcterms:W3CDTF">2006-08-16T00:00:00Z</dcterms:created>
  <dcterms:modified xsi:type="dcterms:W3CDTF">2025-07-11T08:51:47Z</dcterms:modified>
  <dc:identifier>DAGskY_J-DU</dc:identifier>
</cp:coreProperties>
</file>

<file path=docProps/thumbnail.jpeg>
</file>